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9.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0.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1.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2.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3.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5.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4" r:id="rId1"/>
    <p:sldMasterId id="2147484104" r:id="rId2"/>
    <p:sldMasterId id="2147484116" r:id="rId3"/>
    <p:sldMasterId id="2147484168" r:id="rId4"/>
    <p:sldMasterId id="2147484186" r:id="rId5"/>
    <p:sldMasterId id="2147484284" r:id="rId6"/>
    <p:sldMasterId id="2147484317" r:id="rId7"/>
    <p:sldMasterId id="2147484383" r:id="rId8"/>
    <p:sldMasterId id="2147484521" r:id="rId9"/>
    <p:sldMasterId id="2147484769" r:id="rId10"/>
    <p:sldMasterId id="2147484799" r:id="rId11"/>
    <p:sldMasterId id="2147484841" r:id="rId12"/>
    <p:sldMasterId id="2147484865" r:id="rId13"/>
    <p:sldMasterId id="2147484943" r:id="rId14"/>
    <p:sldMasterId id="2147485021" r:id="rId15"/>
  </p:sldMasterIdLst>
  <p:sldIdLst>
    <p:sldId id="256" r:id="rId16"/>
    <p:sldId id="257" r:id="rId17"/>
    <p:sldId id="258" r:id="rId18"/>
    <p:sldId id="259" r:id="rId19"/>
    <p:sldId id="260" r:id="rId20"/>
    <p:sldId id="261" r:id="rId21"/>
    <p:sldId id="262" r:id="rId22"/>
    <p:sldId id="263" r:id="rId23"/>
    <p:sldId id="264" r:id="rId24"/>
    <p:sldId id="265" r:id="rId25"/>
    <p:sldId id="268" r:id="rId26"/>
    <p:sldId id="269" r:id="rId27"/>
    <p:sldId id="270" r:id="rId28"/>
    <p:sldId id="271" r:id="rId29"/>
    <p:sldId id="272" r:id="rId30"/>
    <p:sldId id="273" r:id="rId31"/>
    <p:sldId id="274" r:id="rId32"/>
    <p:sldId id="275" r:id="rId33"/>
    <p:sldId id="276" r:id="rId34"/>
    <p:sldId id="277" r:id="rId35"/>
    <p:sldId id="278" r:id="rId36"/>
    <p:sldId id="280" r:id="rId37"/>
    <p:sldId id="281" r:id="rId38"/>
    <p:sldId id="283" r:id="rId39"/>
    <p:sldId id="282" r:id="rId40"/>
    <p:sldId id="267" r:id="rId41"/>
    <p:sldId id="26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slideMaster" Target="slideMasters/slideMaster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15.xml"/><Relationship Id="rId5" Type="http://schemas.microsoft.com/office/2007/relationships/hdphoto" Target="../media/hdphoto1.wdp"/><Relationship Id="rId4" Type="http://schemas.openxmlformats.org/officeDocument/2006/relationships/image" Target="../media/image2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15.xml"/><Relationship Id="rId5" Type="http://schemas.microsoft.com/office/2007/relationships/hdphoto" Target="../media/hdphoto1.wdp"/><Relationship Id="rId4" Type="http://schemas.openxmlformats.org/officeDocument/2006/relationships/image" Target="../media/image2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15.xml"/><Relationship Id="rId5" Type="http://schemas.microsoft.com/office/2007/relationships/hdphoto" Target="../media/hdphoto1.wdp"/><Relationship Id="rId4" Type="http://schemas.openxmlformats.org/officeDocument/2006/relationships/image" Target="../media/image23.png"/></Relationships>
</file>

<file path=ppt/slideLayouts/_rels/slideLayout2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Master" Target="../slideMasters/slideMaster15.xml"/><Relationship Id="rId5" Type="http://schemas.microsoft.com/office/2007/relationships/hdphoto" Target="../media/hdphoto1.wdp"/><Relationship Id="rId4" Type="http://schemas.openxmlformats.org/officeDocument/2006/relationships/image" Target="../media/image2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23186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222580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655557007"/>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9848933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224269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2822129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8982129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8414734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2077815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3595605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9846720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60248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785368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34755535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1992969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210960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93949058"/>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04655980"/>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1090577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693027418"/>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67409425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0491938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69661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5459594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5345678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870257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151350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6699273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0573399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9177846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578428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172925671"/>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673014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592766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886110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12D7828-5030-4D49-A02B-5A96B1BD3578}" type="datetimeFigureOut">
              <a:rPr lang="en-IN" smtClean="0"/>
              <a:t>19/02/2019</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008577566"/>
      </p:ext>
    </p:extLst>
  </p:cSld>
  <p:clrMapOvr>
    <a:masterClrMapping/>
  </p:clrMapOvr>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593072867"/>
      </p:ext>
    </p:extLst>
  </p:cSld>
  <p:clrMapOvr>
    <a:masterClrMapping/>
  </p:clrMapOvr>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586896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59564040"/>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12D7828-5030-4D49-A02B-5A96B1BD3578}" type="datetimeFigureOut">
              <a:rPr lang="en-IN" smtClean="0"/>
              <a:t>19/02/2019</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820198108"/>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12D7828-5030-4D49-A02B-5A96B1BD3578}" type="datetimeFigureOut">
              <a:rPr lang="en-IN" smtClean="0"/>
              <a:t>19/02/2019</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3587194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3125777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3203381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ACFA2FCE-83F7-4DB1-B948-493E94E298E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000388"/>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947193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8671491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533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5236629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8339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710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653814683"/>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83990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810361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8899392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59919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917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0855022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32588680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052603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356226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4230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1524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CFA2FCE-83F7-4DB1-B948-493E94E298E7}"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13323109"/>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405846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CFA2FCE-83F7-4DB1-B948-493E94E298E7}"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227796381"/>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003463396"/>
      </p:ext>
    </p:extLst>
  </p:cSld>
  <p:clrMapOvr>
    <a:masterClrMapping/>
  </p:clrMapOvr>
  <p:extLst mod="1">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91741846"/>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1219533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0732237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70765021"/>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ACFA2FCE-83F7-4DB1-B948-493E94E298E7}"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3464546"/>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4771709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6190255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3880622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53339370"/>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9525697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10348921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82049464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50854034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25155453"/>
      </p:ext>
    </p:extLst>
  </p:cSld>
  <p:clrMapOvr>
    <a:masterClrMapping/>
  </p:clrMapOvr>
  <p:extLst>
    <p:ext uri="{DCECCB84-F9BA-43D5-87BE-67443E8EF086}">
      <p15:sldGuideLst xmlns:p15="http://schemas.microsoft.com/office/powerpoint/2012/main"/>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8706916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83592354"/>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683612977"/>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9162822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0730381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9586407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92001"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3319" y="6442524"/>
            <a:ext cx="2743200" cy="365125"/>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ACFA2FCE-83F7-4DB1-B948-493E94E298E7}" type="slidenum">
              <a:rPr lang="en-IN" smtClean="0"/>
              <a:t>‹#›</a:t>
            </a:fld>
            <a:endParaRPr lang="en-IN"/>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350660"/>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5508041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0"/>
            <a:ext cx="12184063"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ACFA2FCE-83F7-4DB1-B948-493E94E298E7}"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17045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CFA2FCE-83F7-4DB1-B948-493E94E298E7}"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875079"/>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51015121"/>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782899329"/>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573544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72854348"/>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ACFA2FCE-83F7-4DB1-B948-493E94E298E7}" type="slidenum">
              <a:rPr lang="en-IN" smtClean="0"/>
              <a:t>‹#›</a:t>
            </a:fld>
            <a:endParaRPr lang="en-IN"/>
          </a:p>
        </p:txBody>
      </p:sp>
    </p:spTree>
    <p:extLst>
      <p:ext uri="{BB962C8B-B14F-4D97-AF65-F5344CB8AC3E}">
        <p14:creationId xmlns:p14="http://schemas.microsoft.com/office/powerpoint/2010/main" val="665225858"/>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ACFA2FCE-83F7-4DB1-B948-493E94E298E7}" type="slidenum">
              <a:rPr lang="en-IN" smtClean="0"/>
              <a:t>‹#›</a:t>
            </a:fld>
            <a:endParaRPr lang="en-IN"/>
          </a:p>
        </p:txBody>
      </p:sp>
    </p:spTree>
    <p:extLst>
      <p:ext uri="{BB962C8B-B14F-4D97-AF65-F5344CB8AC3E}">
        <p14:creationId xmlns:p14="http://schemas.microsoft.com/office/powerpoint/2010/main" val="195727622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4298689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ACFA2FCE-83F7-4DB1-B948-493E94E298E7}"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97138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17806057"/>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272113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907785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931202673"/>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868189946"/>
      </p:ext>
    </p:extLst>
  </p:cSld>
  <p:clrMapOvr>
    <a:masterClrMapping/>
  </p:clrMapOvr>
  <p:extLst>
    <p:ext uri="{DCECCB84-F9BA-43D5-87BE-67443E8EF086}">
      <p15:sldGuideLst xmlns:p15="http://schemas.microsoft.com/office/powerpoint/2012/main"/>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874222948"/>
      </p:ext>
    </p:extLst>
  </p:cSld>
  <p:clrMapOvr>
    <a:masterClrMapping/>
  </p:clrMapOvr>
  <p:extLst>
    <p:ext uri="{DCECCB84-F9BA-43D5-87BE-67443E8EF086}">
      <p15:sldGuideLst xmlns:p15="http://schemas.microsoft.com/office/powerpoint/2012/main"/>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0503728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37020041"/>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631712426"/>
      </p:ext>
    </p:extLst>
  </p:cSld>
  <p:clrMapOvr>
    <a:masterClrMapping/>
  </p:clrMapOvr>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26912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244459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0404873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CFA2FCE-83F7-4DB1-B948-493E94E298E7}"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0879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687322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092420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6834598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1780948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34785732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71899778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192562289"/>
      </p:ext>
    </p:extLst>
  </p:cSld>
  <p:clrMapOvr>
    <a:masterClrMapping/>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CFA2FCE-83F7-4DB1-B948-493E94E298E7}" type="slidenum">
              <a:rPr lang="en-IN" smtClean="0"/>
              <a:t>‹#›</a:t>
            </a:fld>
            <a:endParaRPr lang="en-IN"/>
          </a:p>
        </p:txBody>
      </p:sp>
    </p:spTree>
    <p:extLst>
      <p:ext uri="{BB962C8B-B14F-4D97-AF65-F5344CB8AC3E}">
        <p14:creationId xmlns:p14="http://schemas.microsoft.com/office/powerpoint/2010/main" val="1687653784"/>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0078318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CFA2FCE-83F7-4DB1-B948-493E94E298E7}" type="slidenum">
              <a:rPr lang="en-IN" smtClean="0"/>
              <a:t>‹#›</a:t>
            </a:fld>
            <a:endParaRPr lang="en-IN"/>
          </a:p>
        </p:txBody>
      </p:sp>
    </p:spTree>
    <p:extLst>
      <p:ext uri="{BB962C8B-B14F-4D97-AF65-F5344CB8AC3E}">
        <p14:creationId xmlns:p14="http://schemas.microsoft.com/office/powerpoint/2010/main" val="1593029616"/>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082749729"/>
      </p:ext>
    </p:extLst>
  </p:cSld>
  <p:clrMapOvr>
    <a:masterClrMapping/>
  </p:clrMapOvr>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09507726"/>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9742779"/>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318159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95181288"/>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85907524"/>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59798647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0295056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36656353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600673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6995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6113749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616808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73193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2848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6841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31677708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642229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103631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00799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2324655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6349289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518705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6321889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5867753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63439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52928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564971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157800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ACFA2FCE-83F7-4DB1-B948-493E94E298E7}"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375899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0392853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469767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6513310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3890741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082873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ACFA2FCE-83F7-4DB1-B948-493E94E298E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500200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0943606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6957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501206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6092839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684231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5432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99290837"/>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4009007"/>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3042687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3841932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4833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36541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7240839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00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669614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3851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8537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7372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8695584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89680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0846445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1197473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59495809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8373291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9350418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50487180"/>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9831882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279941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4919728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CFA2FCE-83F7-4DB1-B948-493E94E298E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005847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2124978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FA2FCE-83F7-4DB1-B948-493E94E298E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06355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8894591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60467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4612298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0553398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8342265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5929386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408804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23409006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4369685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151010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64153081"/>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983110240"/>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6990138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54621936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4141403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1307298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7727360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2146995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31318322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1309062313"/>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1617461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2D7828-5030-4D49-A02B-5A96B1BD3578}" type="datetimeFigureOut">
              <a:rPr lang="en-IN" smtClean="0"/>
              <a:t>19/02/2019</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7785661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2D7828-5030-4D49-A02B-5A96B1BD3578}" type="datetimeFigureOut">
              <a:rPr lang="en-IN" smtClean="0"/>
              <a:t>19/02/2019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904554807"/>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2D7828-5030-4D49-A02B-5A96B1BD3578}" type="datetimeFigureOut">
              <a:rPr lang="en-IN" smtClean="0"/>
              <a:t>19/02/2019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726771818"/>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2D7828-5030-4D49-A02B-5A96B1BD3578}" type="datetimeFigureOut">
              <a:rPr lang="en-IN" smtClean="0"/>
              <a:t>19/02/2019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29306880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2D7828-5030-4D49-A02B-5A96B1BD3578}" type="datetimeFigureOut">
              <a:rPr lang="en-IN" smtClean="0"/>
              <a:t>19/02/2019</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CFA2FCE-83F7-4DB1-B948-493E94E298E7}" type="slidenum">
              <a:rPr lang="en-IN" smtClean="0"/>
              <a:t>‹#›</a:t>
            </a:fld>
            <a:endParaRPr lang="en-IN"/>
          </a:p>
        </p:txBody>
      </p:sp>
    </p:spTree>
    <p:extLst>
      <p:ext uri="{BB962C8B-B14F-4D97-AF65-F5344CB8AC3E}">
        <p14:creationId xmlns:p14="http://schemas.microsoft.com/office/powerpoint/2010/main" val="107108007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theme" Target="../theme/theme10.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image" Target="../media/image18.png"/><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2.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3.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4.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20.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image" Target="../media/image23.png"/><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theme" Target="../theme/theme15.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image" Target="../media/image24.png"/><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4.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5.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0.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theme" Target="../theme/theme5.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theme" Target="../theme/theme6.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theme" Target="../theme/theme7.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image" Target="../media/image15.jpeg"/><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theme" Target="../theme/theme8.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861721123"/>
      </p:ext>
    </p:extLst>
  </p:cSld>
  <p:clrMap bg1="dk1" tx1="lt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511005042"/>
      </p:ext>
    </p:extLst>
  </p:cSld>
  <p:clrMap bg1="lt1" tx1="dk1" bg2="lt2" tx2="dk2" accent1="accent1" accent2="accent2" accent3="accent3" accent4="accent4" accent5="accent5" accent6="accent6" hlink="hlink" folHlink="folHlink"/>
  <p:sldLayoutIdLst>
    <p:sldLayoutId id="2147484770" r:id="rId1"/>
    <p:sldLayoutId id="2147484771" r:id="rId2"/>
    <p:sldLayoutId id="2147484772" r:id="rId3"/>
    <p:sldLayoutId id="2147484773" r:id="rId4"/>
    <p:sldLayoutId id="2147484774" r:id="rId5"/>
    <p:sldLayoutId id="2147484775" r:id="rId6"/>
    <p:sldLayoutId id="2147484776" r:id="rId7"/>
    <p:sldLayoutId id="2147484777" r:id="rId8"/>
    <p:sldLayoutId id="2147484778" r:id="rId9"/>
    <p:sldLayoutId id="2147484779" r:id="rId10"/>
    <p:sldLayoutId id="2147484780" r:id="rId11"/>
    <p:sldLayoutId id="2147484781" r:id="rId12"/>
    <p:sldLayoutId id="2147484782" r:id="rId13"/>
    <p:sldLayoutId id="2147484783" r:id="rId14"/>
    <p:sldLayoutId id="2147484784" r:id="rId15"/>
    <p:sldLayoutId id="2147484785" r:id="rId16"/>
    <p:sldLayoutId id="214748478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CFA2FCE-83F7-4DB1-B948-493E94E298E7}"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2492323"/>
      </p:ext>
    </p:extLst>
  </p:cSld>
  <p:clrMap bg1="lt1" tx1="dk1" bg2="lt2" tx2="dk2" accent1="accent1" accent2="accent2" accent3="accent3" accent4="accent4" accent5="accent5" accent6="accent6" hlink="hlink" folHlink="folHlink"/>
  <p:sldLayoutIdLst>
    <p:sldLayoutId id="2147484800" r:id="rId1"/>
    <p:sldLayoutId id="2147484801" r:id="rId2"/>
    <p:sldLayoutId id="2147484802" r:id="rId3"/>
    <p:sldLayoutId id="2147484803" r:id="rId4"/>
    <p:sldLayoutId id="2147484804" r:id="rId5"/>
    <p:sldLayoutId id="2147484805" r:id="rId6"/>
    <p:sldLayoutId id="2147484806" r:id="rId7"/>
    <p:sldLayoutId id="2147484807" r:id="rId8"/>
    <p:sldLayoutId id="2147484808" r:id="rId9"/>
    <p:sldLayoutId id="2147484809" r:id="rId10"/>
    <p:sldLayoutId id="2147484810"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CFA2FCE-83F7-4DB1-B948-493E94E298E7}"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58170870"/>
      </p:ext>
    </p:extLst>
  </p:cSld>
  <p:clrMap bg1="lt1" tx1="dk1" bg2="lt2" tx2="dk2" accent1="accent1" accent2="accent2" accent3="accent3" accent4="accent4" accent5="accent5" accent6="accent6" hlink="hlink" folHlink="folHlink"/>
  <p:sldLayoutIdLst>
    <p:sldLayoutId id="2147484842" r:id="rId1"/>
    <p:sldLayoutId id="2147484843" r:id="rId2"/>
    <p:sldLayoutId id="2147484844" r:id="rId3"/>
    <p:sldLayoutId id="2147484845" r:id="rId4"/>
    <p:sldLayoutId id="2147484846" r:id="rId5"/>
    <p:sldLayoutId id="2147484847" r:id="rId6"/>
    <p:sldLayoutId id="2147484848" r:id="rId7"/>
    <p:sldLayoutId id="2147484849" r:id="rId8"/>
    <p:sldLayoutId id="2147484850" r:id="rId9"/>
    <p:sldLayoutId id="2147484851" r:id="rId10"/>
    <p:sldLayoutId id="214748485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ACFA2FCE-83F7-4DB1-B948-493E94E298E7}"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1986816662"/>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3309742254"/>
      </p:ext>
    </p:extLst>
  </p:cSld>
  <p:clrMap bg1="dk1" tx1="lt1" bg2="dk2" tx2="lt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7" r:id="rId14"/>
    <p:sldLayoutId id="2147484958" r:id="rId15"/>
    <p:sldLayoutId id="2147484959" r:id="rId16"/>
    <p:sldLayoutId id="214748496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643434376"/>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CFA2FCE-83F7-4DB1-B948-493E94E298E7}"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125654"/>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1418803726"/>
      </p:ext>
    </p:extLst>
  </p:cSld>
  <p:clrMap bg1="dk1" tx1="lt1" bg2="dk2" tx2="lt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4290694058"/>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71" r:id="rId3"/>
    <p:sldLayoutId id="2147484172" r:id="rId4"/>
    <p:sldLayoutId id="2147484173" r:id="rId5"/>
    <p:sldLayoutId id="2147484174" r:id="rId6"/>
    <p:sldLayoutId id="2147484175" r:id="rId7"/>
    <p:sldLayoutId id="2147484176" r:id="rId8"/>
    <p:sldLayoutId id="2147484177" r:id="rId9"/>
    <p:sldLayoutId id="2147484178" r:id="rId10"/>
    <p:sldLayoutId id="2147484179" r:id="rId11"/>
    <p:sldLayoutId id="2147484180" r:id="rId12"/>
    <p:sldLayoutId id="2147484181" r:id="rId13"/>
    <p:sldLayoutId id="2147484182" r:id="rId14"/>
    <p:sldLayoutId id="2147484183" r:id="rId15"/>
    <p:sldLayoutId id="2147484184" r:id="rId16"/>
    <p:sldLayoutId id="214748418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072937984"/>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 id="214748420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12D7828-5030-4D49-A02B-5A96B1BD3578}" type="datetimeFigureOut">
              <a:rPr lang="en-IN" smtClean="0"/>
              <a:t>19/02/2019</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513825555"/>
      </p:ext>
    </p:extLst>
  </p:cSld>
  <p:clrMap bg1="dk1" tx1="lt1" bg2="dk2" tx2="lt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8"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IN"/>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16285148"/>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24188305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12D7828-5030-4D49-A02B-5A96B1BD3578}" type="datetimeFigureOut">
              <a:rPr lang="en-IN" smtClean="0"/>
              <a:t>19/02/2019</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ACFA2FCE-83F7-4DB1-B948-493E94E298E7}" type="slidenum">
              <a:rPr lang="en-IN" smtClean="0"/>
              <a:t>‹#›</a:t>
            </a:fld>
            <a:endParaRPr lang="en-IN"/>
          </a:p>
        </p:txBody>
      </p:sp>
    </p:spTree>
    <p:extLst>
      <p:ext uri="{BB962C8B-B14F-4D97-AF65-F5344CB8AC3E}">
        <p14:creationId xmlns:p14="http://schemas.microsoft.com/office/powerpoint/2010/main" val="1827321861"/>
      </p:ext>
    </p:extLst>
  </p:cSld>
  <p:clrMap bg1="dk1" tx1="lt1" bg2="dk2" tx2="lt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8.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8.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8.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8.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8.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8.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0.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238" y="1904997"/>
            <a:ext cx="9351819" cy="2313709"/>
          </a:xfrm>
        </p:spPr>
        <p:txBody>
          <a:bodyPr>
            <a:normAutofit/>
          </a:bodyPr>
          <a:lstStyle/>
          <a:p>
            <a:r>
              <a:rPr lang="en-IN" sz="6000" dirty="0"/>
              <a:t>Library Management </a:t>
            </a:r>
            <a:br>
              <a:rPr lang="en-IN" sz="6000" dirty="0"/>
            </a:br>
            <a:r>
              <a:rPr lang="en-IN" sz="6000" dirty="0"/>
              <a:t>System</a:t>
            </a:r>
          </a:p>
        </p:txBody>
      </p:sp>
      <p:sp>
        <p:nvSpPr>
          <p:cNvPr id="3" name="Subtitle 2"/>
          <p:cNvSpPr>
            <a:spLocks noGrp="1"/>
          </p:cNvSpPr>
          <p:nvPr>
            <p:ph type="subTitle" idx="1"/>
          </p:nvPr>
        </p:nvSpPr>
        <p:spPr>
          <a:xfrm>
            <a:off x="6650182" y="4696686"/>
            <a:ext cx="4530436" cy="1296554"/>
          </a:xfrm>
        </p:spPr>
        <p:txBody>
          <a:bodyPr>
            <a:noAutofit/>
          </a:bodyPr>
          <a:lstStyle/>
          <a:p>
            <a:r>
              <a:rPr lang="en-IN" sz="2000" b="1" dirty="0"/>
              <a:t>Developed By</a:t>
            </a:r>
          </a:p>
          <a:p>
            <a:r>
              <a:rPr lang="en-IN" sz="2000" dirty="0"/>
              <a:t>Anand Vijay </a:t>
            </a:r>
            <a:r>
              <a:rPr lang="en-IN" sz="2000" dirty="0" err="1"/>
              <a:t>Rajsri</a:t>
            </a:r>
            <a:r>
              <a:rPr lang="en-IN" sz="2000" dirty="0"/>
              <a:t> (00120807717)</a:t>
            </a:r>
          </a:p>
        </p:txBody>
      </p:sp>
      <p:sp>
        <p:nvSpPr>
          <p:cNvPr id="4" name="Subtitle 2"/>
          <p:cNvSpPr txBox="1">
            <a:spLocks/>
          </p:cNvSpPr>
          <p:nvPr/>
        </p:nvSpPr>
        <p:spPr>
          <a:xfrm>
            <a:off x="2237510" y="3054926"/>
            <a:ext cx="9448800" cy="685800"/>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endParaRPr lang="en-IN" dirty="0"/>
          </a:p>
        </p:txBody>
      </p:sp>
      <p:sp>
        <p:nvSpPr>
          <p:cNvPr id="6" name="Subtitle 2"/>
          <p:cNvSpPr txBox="1">
            <a:spLocks/>
          </p:cNvSpPr>
          <p:nvPr/>
        </p:nvSpPr>
        <p:spPr>
          <a:xfrm>
            <a:off x="-90053" y="724187"/>
            <a:ext cx="3810001" cy="1087006"/>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IN" sz="2800" dirty="0"/>
              <a:t>project report </a:t>
            </a:r>
          </a:p>
          <a:p>
            <a:r>
              <a:rPr lang="en-IN" dirty="0"/>
              <a:t>on </a:t>
            </a:r>
          </a:p>
        </p:txBody>
      </p:sp>
    </p:spTree>
    <p:extLst>
      <p:ext uri="{BB962C8B-B14F-4D97-AF65-F5344CB8AC3E}">
        <p14:creationId xmlns:p14="http://schemas.microsoft.com/office/powerpoint/2010/main" val="416091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82" y="1123645"/>
            <a:ext cx="3210717" cy="4601183"/>
          </a:xfrm>
        </p:spPr>
        <p:txBody>
          <a:bodyPr>
            <a:normAutofit/>
          </a:bodyPr>
          <a:lstStyle/>
          <a:p>
            <a:r>
              <a:rPr lang="en-IN" b="1" dirty="0"/>
              <a:t>Entity</a:t>
            </a:r>
            <a:br>
              <a:rPr lang="en-IN" b="1" dirty="0"/>
            </a:br>
            <a:r>
              <a:rPr lang="en-IN" b="1" dirty="0"/>
              <a:t>Relationship</a:t>
            </a:r>
            <a:br>
              <a:rPr lang="en-IN" b="1" dirty="0"/>
            </a:br>
            <a:r>
              <a:rPr lang="en-IN" b="1" dirty="0"/>
              <a:t>Diagram</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484" y="459979"/>
            <a:ext cx="8102753" cy="6134785"/>
          </a:xfrm>
        </p:spPr>
      </p:pic>
    </p:spTree>
    <p:extLst>
      <p:ext uri="{BB962C8B-B14F-4D97-AF65-F5344CB8AC3E}">
        <p14:creationId xmlns:p14="http://schemas.microsoft.com/office/powerpoint/2010/main" val="755527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49" y="401782"/>
            <a:ext cx="8534400" cy="1168783"/>
          </a:xfrm>
        </p:spPr>
        <p:txBody>
          <a:bodyPr>
            <a:normAutofit/>
          </a:bodyPr>
          <a:lstStyle/>
          <a:p>
            <a:r>
              <a:rPr lang="en-IN" sz="4400" b="1" dirty="0"/>
              <a:t>MODULES</a:t>
            </a:r>
          </a:p>
        </p:txBody>
      </p:sp>
      <p:sp>
        <p:nvSpPr>
          <p:cNvPr id="3" name="Content Placeholder 2"/>
          <p:cNvSpPr>
            <a:spLocks noGrp="1"/>
          </p:cNvSpPr>
          <p:nvPr>
            <p:ph idx="1"/>
          </p:nvPr>
        </p:nvSpPr>
        <p:spPr>
          <a:xfrm>
            <a:off x="1584758" y="1953491"/>
            <a:ext cx="9346478" cy="4550449"/>
          </a:xfrm>
        </p:spPr>
        <p:txBody>
          <a:bodyPr>
            <a:noAutofit/>
          </a:bodyPr>
          <a:lstStyle/>
          <a:p>
            <a:r>
              <a:rPr lang="en-IN" sz="2400" b="1" dirty="0">
                <a:solidFill>
                  <a:schemeClr val="tx1"/>
                </a:solidFill>
              </a:rPr>
              <a:t>Welcome Window</a:t>
            </a:r>
          </a:p>
          <a:p>
            <a:r>
              <a:rPr lang="en-IN" sz="2400" b="1" dirty="0">
                <a:solidFill>
                  <a:schemeClr val="tx1"/>
                </a:solidFill>
              </a:rPr>
              <a:t>Login Window</a:t>
            </a:r>
          </a:p>
          <a:p>
            <a:r>
              <a:rPr lang="en-IN" sz="2400" b="1" dirty="0">
                <a:solidFill>
                  <a:schemeClr val="tx1"/>
                </a:solidFill>
              </a:rPr>
              <a:t>Issue Book</a:t>
            </a:r>
          </a:p>
          <a:p>
            <a:r>
              <a:rPr lang="en-IN" sz="2400" b="1" dirty="0">
                <a:solidFill>
                  <a:schemeClr val="tx1"/>
                </a:solidFill>
              </a:rPr>
              <a:t>Return Book</a:t>
            </a:r>
          </a:p>
          <a:p>
            <a:r>
              <a:rPr lang="en-IN" sz="2400" b="1" dirty="0">
                <a:solidFill>
                  <a:schemeClr val="tx1"/>
                </a:solidFill>
              </a:rPr>
              <a:t>Add Book</a:t>
            </a:r>
          </a:p>
          <a:p>
            <a:r>
              <a:rPr lang="en-IN" sz="2400" b="1" dirty="0">
                <a:solidFill>
                  <a:schemeClr val="tx1"/>
                </a:solidFill>
              </a:rPr>
              <a:t>Delete Book</a:t>
            </a:r>
          </a:p>
          <a:p>
            <a:r>
              <a:rPr lang="en-IN" sz="2400" b="1" dirty="0">
                <a:solidFill>
                  <a:schemeClr val="tx1"/>
                </a:solidFill>
              </a:rPr>
              <a:t>Update Quantity</a:t>
            </a:r>
          </a:p>
          <a:p>
            <a:r>
              <a:rPr lang="en-IN" sz="2400" b="1" dirty="0">
                <a:solidFill>
                  <a:schemeClr val="tx1"/>
                </a:solidFill>
              </a:rPr>
              <a:t>Add Student</a:t>
            </a:r>
          </a:p>
          <a:p>
            <a:r>
              <a:rPr lang="en-IN" sz="2400" b="1" dirty="0">
                <a:solidFill>
                  <a:schemeClr val="tx1"/>
                </a:solidFill>
              </a:rPr>
              <a:t>Add Staff</a:t>
            </a:r>
            <a:endParaRPr lang="en-IN" sz="2400" dirty="0">
              <a:solidFill>
                <a:schemeClr val="tx1"/>
              </a:solidFill>
            </a:endParaRPr>
          </a:p>
        </p:txBody>
      </p:sp>
    </p:spTree>
    <p:extLst>
      <p:ext uri="{BB962C8B-B14F-4D97-AF65-F5344CB8AC3E}">
        <p14:creationId xmlns:p14="http://schemas.microsoft.com/office/powerpoint/2010/main" val="15644320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205654"/>
            <a:ext cx="8897565" cy="1560716"/>
          </a:xfrm>
        </p:spPr>
        <p:txBody>
          <a:bodyPr/>
          <a:lstStyle/>
          <a:p>
            <a:r>
              <a:rPr lang="en-IN" dirty="0"/>
              <a:t>Screenshot For Welcome Window</a:t>
            </a:r>
          </a:p>
        </p:txBody>
      </p:sp>
      <p:pic>
        <p:nvPicPr>
          <p:cNvPr id="5" name="Content Placeholder 4"/>
          <p:cNvPicPr>
            <a:picLocks noGrp="1"/>
          </p:cNvPicPr>
          <p:nvPr>
            <p:ph idx="1"/>
          </p:nvPr>
        </p:nvPicPr>
        <p:blipFill>
          <a:blip r:embed="rId2"/>
          <a:stretch>
            <a:fillRect/>
          </a:stretch>
        </p:blipFill>
        <p:spPr>
          <a:xfrm>
            <a:off x="4393910" y="2380672"/>
            <a:ext cx="6177107" cy="4130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2446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288" y="1205654"/>
            <a:ext cx="8897565" cy="1560716"/>
          </a:xfrm>
        </p:spPr>
        <p:txBody>
          <a:bodyPr/>
          <a:lstStyle/>
          <a:p>
            <a:r>
              <a:rPr lang="en-IN" dirty="0"/>
              <a:t>Screenshot for Login Window</a:t>
            </a:r>
          </a:p>
        </p:txBody>
      </p:sp>
      <p:pic>
        <p:nvPicPr>
          <p:cNvPr id="5" name="Content Placeholder 4"/>
          <p:cNvPicPr>
            <a:picLocks noGrp="1"/>
          </p:cNvPicPr>
          <p:nvPr>
            <p:ph idx="1"/>
          </p:nvPr>
        </p:nvPicPr>
        <p:blipFill>
          <a:blip r:embed="rId2"/>
          <a:stretch>
            <a:fillRect/>
          </a:stretch>
        </p:blipFill>
        <p:spPr>
          <a:xfrm>
            <a:off x="4738255" y="2424545"/>
            <a:ext cx="5638800" cy="38931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02965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for Student Search Window</a:t>
            </a:r>
            <a:endParaRPr lang="en-IN" dirty="0"/>
          </a:p>
        </p:txBody>
      </p:sp>
      <p:pic>
        <p:nvPicPr>
          <p:cNvPr id="4" name="Content Placeholder 3" descr="C:\Users\rajsri\Desktop\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9340" y="2438400"/>
            <a:ext cx="3988733" cy="4211782"/>
          </a:xfrm>
          <a:prstGeom prst="rect">
            <a:avLst/>
          </a:prstGeom>
          <a:ln>
            <a:solidFill>
              <a:schemeClr val="tx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85001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for Staff Login Window</a:t>
            </a:r>
            <a:endParaRPr lang="en-IN" dirty="0"/>
          </a:p>
        </p:txBody>
      </p:sp>
      <p:pic>
        <p:nvPicPr>
          <p:cNvPr id="4" name="Content Placeholder 3"/>
          <p:cNvPicPr>
            <a:picLocks noGrp="1"/>
          </p:cNvPicPr>
          <p:nvPr>
            <p:ph idx="1"/>
          </p:nvPr>
        </p:nvPicPr>
        <p:blipFill>
          <a:blip r:embed="rId2"/>
          <a:stretch>
            <a:fillRect/>
          </a:stretch>
        </p:blipFill>
        <p:spPr>
          <a:xfrm>
            <a:off x="4452144" y="2539999"/>
            <a:ext cx="6409820" cy="41378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34322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7379" y="1288781"/>
            <a:ext cx="8897565" cy="1560716"/>
          </a:xfrm>
        </p:spPr>
        <p:txBody>
          <a:bodyPr/>
          <a:lstStyle/>
          <a:p>
            <a:r>
              <a:rPr lang="en-IN" dirty="0"/>
              <a:t>Issue Book</a:t>
            </a:r>
          </a:p>
        </p:txBody>
      </p:sp>
      <p:pic>
        <p:nvPicPr>
          <p:cNvPr id="5" name="Content Placeholder 4"/>
          <p:cNvPicPr>
            <a:picLocks noGrp="1"/>
          </p:cNvPicPr>
          <p:nvPr>
            <p:ph idx="1"/>
          </p:nvPr>
        </p:nvPicPr>
        <p:blipFill>
          <a:blip r:embed="rId2"/>
          <a:stretch>
            <a:fillRect/>
          </a:stretch>
        </p:blipFill>
        <p:spPr>
          <a:xfrm>
            <a:off x="2792702" y="2472458"/>
            <a:ext cx="8822242" cy="38729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092038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7433" y="1385763"/>
            <a:ext cx="8897565" cy="1560716"/>
          </a:xfrm>
        </p:spPr>
        <p:txBody>
          <a:bodyPr/>
          <a:lstStyle/>
          <a:p>
            <a:r>
              <a:rPr lang="en-IN" dirty="0"/>
              <a:t>Return Book</a:t>
            </a:r>
          </a:p>
        </p:txBody>
      </p:sp>
      <p:pic>
        <p:nvPicPr>
          <p:cNvPr id="5" name="Content Placeholder 4"/>
          <p:cNvPicPr>
            <a:picLocks noGrp="1"/>
          </p:cNvPicPr>
          <p:nvPr>
            <p:ph idx="1"/>
          </p:nvPr>
        </p:nvPicPr>
        <p:blipFill>
          <a:blip r:embed="rId2"/>
          <a:stretch>
            <a:fillRect/>
          </a:stretch>
        </p:blipFill>
        <p:spPr>
          <a:xfrm>
            <a:off x="2841554" y="2447347"/>
            <a:ext cx="8793444" cy="3717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53535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316491"/>
            <a:ext cx="8897565" cy="1560716"/>
          </a:xfrm>
        </p:spPr>
        <p:txBody>
          <a:bodyPr/>
          <a:lstStyle/>
          <a:p>
            <a:r>
              <a:rPr lang="en-US" dirty="0"/>
              <a:t>Admin login Into System</a:t>
            </a:r>
          </a:p>
        </p:txBody>
      </p:sp>
      <p:pic>
        <p:nvPicPr>
          <p:cNvPr id="5" name="Content Placeholder 4"/>
          <p:cNvPicPr>
            <a:picLocks noGrp="1"/>
          </p:cNvPicPr>
          <p:nvPr>
            <p:ph idx="1"/>
          </p:nvPr>
        </p:nvPicPr>
        <p:blipFill>
          <a:blip r:embed="rId2"/>
          <a:stretch>
            <a:fillRect/>
          </a:stretch>
        </p:blipFill>
        <p:spPr>
          <a:xfrm>
            <a:off x="3773271" y="2346035"/>
            <a:ext cx="7074838" cy="4193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109799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0386" y="1441181"/>
            <a:ext cx="8897565" cy="1560716"/>
          </a:xfrm>
        </p:spPr>
        <p:txBody>
          <a:bodyPr/>
          <a:lstStyle/>
          <a:p>
            <a:r>
              <a:rPr lang="en-US" dirty="0"/>
              <a:t>Add Book Window</a:t>
            </a:r>
          </a:p>
        </p:txBody>
      </p:sp>
      <p:pic>
        <p:nvPicPr>
          <p:cNvPr id="5" name="Content Placeholder 4" descr="C:\Users\rajsri\Desktop\Capture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2035" y="2375658"/>
            <a:ext cx="8120874" cy="4205251"/>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524126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SCOPE OF PROJECT</a:t>
            </a:r>
          </a:p>
        </p:txBody>
      </p:sp>
      <p:sp>
        <p:nvSpPr>
          <p:cNvPr id="3" name="Content Placeholder 2"/>
          <p:cNvSpPr>
            <a:spLocks noGrp="1"/>
          </p:cNvSpPr>
          <p:nvPr>
            <p:ph idx="1"/>
          </p:nvPr>
        </p:nvSpPr>
        <p:spPr>
          <a:xfrm>
            <a:off x="680321" y="2336873"/>
            <a:ext cx="10902079" cy="4077782"/>
          </a:xfrm>
        </p:spPr>
        <p:txBody>
          <a:bodyPr>
            <a:normAutofit/>
          </a:bodyPr>
          <a:lstStyle/>
          <a:p>
            <a:r>
              <a:rPr lang="en-US" sz="2800" dirty="0"/>
              <a:t>To make the existing system more efficient.</a:t>
            </a:r>
          </a:p>
          <a:p>
            <a:r>
              <a:rPr lang="en-US" sz="2800" dirty="0"/>
              <a:t>To provide a user friendly environment where user </a:t>
            </a:r>
            <a:r>
              <a:rPr lang="en-IN" sz="2800" dirty="0"/>
              <a:t>can be serviced better.</a:t>
            </a:r>
          </a:p>
          <a:p>
            <a:r>
              <a:rPr lang="en-US" sz="2800" dirty="0"/>
              <a:t>Make functioning of library faster.</a:t>
            </a:r>
          </a:p>
          <a:p>
            <a:r>
              <a:rPr lang="en-US" sz="2800" dirty="0"/>
              <a:t>When computerized system is not implemented file is always lost because of </a:t>
            </a:r>
            <a:r>
              <a:rPr lang="en-IN" sz="2800" dirty="0"/>
              <a:t>human environment.</a:t>
            </a:r>
          </a:p>
          <a:p>
            <a:r>
              <a:rPr lang="en-US" sz="2800" dirty="0"/>
              <a:t>When there is no computerized system there is always a difficulty in searching of records if the records are large in number.</a:t>
            </a:r>
            <a:endParaRPr lang="en-IN" sz="2800" dirty="0"/>
          </a:p>
        </p:txBody>
      </p:sp>
    </p:spTree>
    <p:extLst>
      <p:ext uri="{BB962C8B-B14F-4D97-AF65-F5344CB8AC3E}">
        <p14:creationId xmlns:p14="http://schemas.microsoft.com/office/powerpoint/2010/main" val="402360337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015" y="1371909"/>
            <a:ext cx="8897565" cy="1560716"/>
          </a:xfrm>
        </p:spPr>
        <p:txBody>
          <a:bodyPr/>
          <a:lstStyle/>
          <a:p>
            <a:r>
              <a:rPr lang="en-US" dirty="0"/>
              <a:t>Delete Book Window</a:t>
            </a:r>
          </a:p>
        </p:txBody>
      </p:sp>
      <p:pic>
        <p:nvPicPr>
          <p:cNvPr id="8" name="Content Placeholder 7" descr="C:\Users\rajsri\Desktop\Capture3.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7058" y="2341417"/>
            <a:ext cx="6607478" cy="4350327"/>
          </a:xfrm>
          <a:prstGeom prst="rect">
            <a:avLst/>
          </a:prstGeom>
          <a:ln>
            <a:solidFill>
              <a:schemeClr val="tx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44924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316491"/>
            <a:ext cx="8897565" cy="1560716"/>
          </a:xfrm>
        </p:spPr>
        <p:txBody>
          <a:bodyPr/>
          <a:lstStyle/>
          <a:p>
            <a:r>
              <a:rPr lang="en-US" dirty="0"/>
              <a:t>Update Quantity Window</a:t>
            </a:r>
          </a:p>
        </p:txBody>
      </p:sp>
      <p:pic>
        <p:nvPicPr>
          <p:cNvPr id="4" name="Content Placeholder 3" descr="C:\Users\rajsri\Desktop\Capture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4113" y="2382596"/>
            <a:ext cx="7722749" cy="4115185"/>
          </a:xfrm>
          <a:prstGeom prst="rect">
            <a:avLst/>
          </a:prstGeom>
          <a:ln>
            <a:solidFill>
              <a:schemeClr val="tx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841114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385763"/>
            <a:ext cx="8897565" cy="1560716"/>
          </a:xfrm>
        </p:spPr>
        <p:txBody>
          <a:bodyPr/>
          <a:lstStyle/>
          <a:p>
            <a:r>
              <a:rPr lang="en-US" dirty="0"/>
              <a:t>Add Student Window</a:t>
            </a:r>
          </a:p>
        </p:txBody>
      </p:sp>
      <p:pic>
        <p:nvPicPr>
          <p:cNvPr id="5" name="Content Placeholder 4" descr="C:\Users\rajsri\Desktop\Capture8.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0070" y="2364848"/>
            <a:ext cx="7095639" cy="4340752"/>
          </a:xfrm>
          <a:prstGeom prst="rect">
            <a:avLst/>
          </a:prstGeom>
          <a:ln>
            <a:solidFill>
              <a:schemeClr val="tx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27880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427327"/>
            <a:ext cx="8897565" cy="1560716"/>
          </a:xfrm>
        </p:spPr>
        <p:txBody>
          <a:bodyPr/>
          <a:lstStyle/>
          <a:p>
            <a:r>
              <a:rPr lang="en-US" dirty="0"/>
              <a:t>Add Staff Window</a:t>
            </a:r>
          </a:p>
        </p:txBody>
      </p:sp>
      <p:pic>
        <p:nvPicPr>
          <p:cNvPr id="4" name="Content Placeholder 3" descr="C:\Users\rajsri\Desktop\Capture6.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614" y="2383030"/>
            <a:ext cx="7275747" cy="4253297"/>
          </a:xfrm>
          <a:prstGeom prst="rect">
            <a:avLst/>
          </a:prstGeom>
          <a:ln>
            <a:solidFill>
              <a:schemeClr val="tx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665033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7" y="221396"/>
            <a:ext cx="10058400" cy="1609344"/>
          </a:xfrm>
        </p:spPr>
        <p:txBody>
          <a:bodyPr/>
          <a:lstStyle/>
          <a:p>
            <a:r>
              <a:rPr lang="en-US" dirty="0"/>
              <a:t>hidden features</a:t>
            </a:r>
          </a:p>
        </p:txBody>
      </p:sp>
      <p:sp>
        <p:nvSpPr>
          <p:cNvPr id="3" name="Content Placeholder 2"/>
          <p:cNvSpPr>
            <a:spLocks noGrp="1"/>
          </p:cNvSpPr>
          <p:nvPr>
            <p:ph idx="1"/>
          </p:nvPr>
        </p:nvSpPr>
        <p:spPr>
          <a:xfrm>
            <a:off x="1069847" y="1749553"/>
            <a:ext cx="10540261" cy="4570338"/>
          </a:xfrm>
        </p:spPr>
        <p:txBody>
          <a:bodyPr>
            <a:normAutofit fontScale="92500" lnSpcReduction="10000"/>
          </a:bodyPr>
          <a:lstStyle/>
          <a:p>
            <a:r>
              <a:rPr lang="en-US" sz="2400" dirty="0"/>
              <a:t>Show Live Time.</a:t>
            </a:r>
          </a:p>
          <a:p>
            <a:r>
              <a:rPr lang="en-US" sz="2400" dirty="0"/>
              <a:t>Student Book Count.</a:t>
            </a:r>
          </a:p>
          <a:p>
            <a:r>
              <a:rPr lang="en-US" sz="2400" dirty="0"/>
              <a:t>Input And Database Exception Hand. </a:t>
            </a:r>
          </a:p>
          <a:p>
            <a:r>
              <a:rPr lang="en-US" sz="2400" dirty="0"/>
              <a:t>Delete Book Module First Search Book In Database.</a:t>
            </a:r>
          </a:p>
          <a:p>
            <a:r>
              <a:rPr lang="en-US" sz="2400" dirty="0"/>
              <a:t>Quantity Update Module Show Database Book Quantity.</a:t>
            </a:r>
          </a:p>
          <a:p>
            <a:r>
              <a:rPr lang="en-US" sz="2400" dirty="0"/>
              <a:t>Search Module Can Also Show Database Book Quantity.</a:t>
            </a:r>
          </a:p>
          <a:p>
            <a:r>
              <a:rPr lang="en-US" sz="2400" dirty="0"/>
              <a:t>Admin Login And Password Save In Program Code, Not In Database.</a:t>
            </a:r>
          </a:p>
          <a:p>
            <a:r>
              <a:rPr lang="en-US" sz="2400" dirty="0"/>
              <a:t>The book are present in the library but quantity is 0 then the book is not issue.</a:t>
            </a:r>
          </a:p>
          <a:p>
            <a:r>
              <a:rPr lang="en-US" sz="2400" dirty="0"/>
              <a:t>Software Can Save The Issue Book Record In Database And File System.</a:t>
            </a:r>
          </a:p>
          <a:p>
            <a:pPr lvl="1"/>
            <a:r>
              <a:rPr lang="en-US" sz="2400" dirty="0"/>
              <a:t>In File System File Are Save In Txt Format With The Name Is, Book ISBN Number.</a:t>
            </a:r>
          </a:p>
          <a:p>
            <a:endParaRPr lang="en-US" dirty="0"/>
          </a:p>
        </p:txBody>
      </p:sp>
    </p:spTree>
    <p:extLst>
      <p:ext uri="{BB962C8B-B14F-4D97-AF65-F5344CB8AC3E}">
        <p14:creationId xmlns:p14="http://schemas.microsoft.com/office/powerpoint/2010/main" val="62216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7998"/>
            <a:ext cx="5029200" cy="4952492"/>
          </a:xfrm>
        </p:spPr>
        <p:txBody>
          <a:bodyPr>
            <a:normAutofit/>
          </a:bodyPr>
          <a:lstStyle/>
          <a:p>
            <a:r>
              <a:rPr lang="en-US" sz="4800" b="1" dirty="0"/>
              <a:t>Future Enhancements</a:t>
            </a:r>
            <a:endParaRPr lang="en-US" sz="4800" dirty="0"/>
          </a:p>
        </p:txBody>
      </p:sp>
      <p:sp>
        <p:nvSpPr>
          <p:cNvPr id="3" name="Content Placeholder 2"/>
          <p:cNvSpPr>
            <a:spLocks noGrp="1"/>
          </p:cNvSpPr>
          <p:nvPr>
            <p:ph idx="1"/>
          </p:nvPr>
        </p:nvSpPr>
        <p:spPr>
          <a:xfrm>
            <a:off x="5500254" y="1081684"/>
            <a:ext cx="6248398" cy="5655156"/>
          </a:xfrm>
        </p:spPr>
        <p:txBody>
          <a:bodyPr>
            <a:noAutofit/>
          </a:bodyPr>
          <a:lstStyle/>
          <a:p>
            <a:pPr algn="just"/>
            <a:r>
              <a:rPr lang="en-US" sz="2200" dirty="0"/>
              <a:t>In any system there is always chance for its enhancement and extension.</a:t>
            </a:r>
          </a:p>
          <a:p>
            <a:pPr algn="just"/>
            <a:r>
              <a:rPr lang="en-US" sz="2200" dirty="0"/>
              <a:t>This system can also be enhanced with the change facilities. Also with the progress of the Fashion Design system can also be enhance in future.</a:t>
            </a:r>
          </a:p>
          <a:p>
            <a:pPr algn="just"/>
            <a:r>
              <a:rPr lang="en-US" sz="2200" dirty="0"/>
              <a:t>More facilities can be added to the system for its growth.</a:t>
            </a:r>
          </a:p>
          <a:p>
            <a:pPr algn="just"/>
            <a:r>
              <a:rPr lang="en-US" sz="2200" dirty="0"/>
              <a:t>There is always scope for enhancements in any system, especially in the ever –changing world of computers.</a:t>
            </a:r>
          </a:p>
          <a:p>
            <a:pPr algn="just"/>
            <a:r>
              <a:rPr lang="en-US" sz="2200" dirty="0"/>
              <a:t>The Fashion design System can also be modified according to the feature requirements the advancement of the technology.</a:t>
            </a:r>
          </a:p>
        </p:txBody>
      </p:sp>
    </p:spTree>
    <p:extLst>
      <p:ext uri="{BB962C8B-B14F-4D97-AF65-F5344CB8AC3E}">
        <p14:creationId xmlns:p14="http://schemas.microsoft.com/office/powerpoint/2010/main" val="4039498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277" y="534785"/>
            <a:ext cx="10178322" cy="975360"/>
          </a:xfrm>
        </p:spPr>
        <p:txBody>
          <a:bodyPr/>
          <a:lstStyle/>
          <a:p>
            <a:r>
              <a:rPr lang="en-IN" dirty="0"/>
              <a:t>Bibliography</a:t>
            </a:r>
          </a:p>
        </p:txBody>
      </p:sp>
      <p:sp>
        <p:nvSpPr>
          <p:cNvPr id="3" name="Content Placeholder 2"/>
          <p:cNvSpPr>
            <a:spLocks noGrp="1"/>
          </p:cNvSpPr>
          <p:nvPr>
            <p:ph idx="1"/>
          </p:nvPr>
        </p:nvSpPr>
        <p:spPr>
          <a:xfrm>
            <a:off x="1099277" y="1607127"/>
            <a:ext cx="10510831" cy="4959928"/>
          </a:xfrm>
        </p:spPr>
        <p:txBody>
          <a:bodyPr>
            <a:noAutofit/>
          </a:bodyPr>
          <a:lstStyle/>
          <a:p>
            <a:r>
              <a:rPr lang="en-IN" sz="2100" b="1" dirty="0"/>
              <a:t>Books</a:t>
            </a:r>
          </a:p>
          <a:p>
            <a:r>
              <a:rPr lang="en-US" sz="2100" dirty="0"/>
              <a:t> Software Engineering 3rd Edition (K. K. Aggarwal)</a:t>
            </a:r>
          </a:p>
          <a:p>
            <a:r>
              <a:rPr lang="en-US" sz="2100" dirty="0"/>
              <a:t> Fundamentals of Database System Seventh Edition (</a:t>
            </a:r>
            <a:r>
              <a:rPr lang="en-US" sz="2100" dirty="0" err="1"/>
              <a:t>Ramez</a:t>
            </a:r>
            <a:r>
              <a:rPr lang="en-US" sz="2100" dirty="0"/>
              <a:t> </a:t>
            </a:r>
            <a:r>
              <a:rPr lang="en-US" sz="2100" dirty="0" err="1"/>
              <a:t>Elmasri</a:t>
            </a:r>
            <a:r>
              <a:rPr lang="en-US" sz="2100" dirty="0"/>
              <a:t>, </a:t>
            </a:r>
            <a:r>
              <a:rPr lang="en-US" sz="2100" dirty="0" err="1"/>
              <a:t>Shamkant</a:t>
            </a:r>
            <a:r>
              <a:rPr lang="en-US" sz="2100" dirty="0"/>
              <a:t> </a:t>
            </a:r>
            <a:r>
              <a:rPr lang="en-IN" sz="2100" dirty="0"/>
              <a:t>B. </a:t>
            </a:r>
            <a:r>
              <a:rPr lang="en-IN" sz="2100" dirty="0" err="1"/>
              <a:t>Navathe</a:t>
            </a:r>
            <a:r>
              <a:rPr lang="en-IN" sz="2100" dirty="0"/>
              <a:t>)</a:t>
            </a:r>
          </a:p>
          <a:p>
            <a:r>
              <a:rPr lang="en-US" sz="2100" dirty="0"/>
              <a:t> Python The Complete Reference (Martin C. Brown)</a:t>
            </a:r>
          </a:p>
          <a:p>
            <a:r>
              <a:rPr lang="en-IN" sz="2100" dirty="0"/>
              <a:t> Using SQLite (Jay A. </a:t>
            </a:r>
            <a:r>
              <a:rPr lang="en-IN" sz="2100" dirty="0" err="1"/>
              <a:t>Kreibich</a:t>
            </a:r>
            <a:r>
              <a:rPr lang="en-IN" sz="2100" dirty="0"/>
              <a:t>)</a:t>
            </a:r>
          </a:p>
          <a:p>
            <a:endParaRPr lang="en-IN" sz="2100" dirty="0"/>
          </a:p>
          <a:p>
            <a:r>
              <a:rPr lang="en-IN" sz="2100" b="1" dirty="0"/>
              <a:t>Websites</a:t>
            </a:r>
          </a:p>
          <a:p>
            <a:r>
              <a:rPr lang="en-IN" sz="2100" dirty="0"/>
              <a:t> https://www.w3schools.com/python/</a:t>
            </a:r>
          </a:p>
          <a:p>
            <a:r>
              <a:rPr lang="en-IN" sz="2100" dirty="0"/>
              <a:t> https://www.tutorialspoint.com/sqlite/</a:t>
            </a:r>
          </a:p>
          <a:p>
            <a:r>
              <a:rPr lang="en-IN" sz="2100" dirty="0"/>
              <a:t> https://www.tutorialspoint.com/dbms/</a:t>
            </a:r>
          </a:p>
          <a:p>
            <a:r>
              <a:rPr lang="en-IN" sz="2100" dirty="0"/>
              <a:t> http://www.w3schools.com/sql/sql_update.asp</a:t>
            </a:r>
          </a:p>
        </p:txBody>
      </p:sp>
    </p:spTree>
    <p:extLst>
      <p:ext uri="{BB962C8B-B14F-4D97-AF65-F5344CB8AC3E}">
        <p14:creationId xmlns:p14="http://schemas.microsoft.com/office/powerpoint/2010/main" val="105444173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3672" y="1274619"/>
            <a:ext cx="10293927" cy="3719946"/>
          </a:xfrm>
        </p:spPr>
        <p:txBody>
          <a:bodyPr>
            <a:noAutofit/>
          </a:bodyPr>
          <a:lstStyle/>
          <a:p>
            <a:r>
              <a:rPr lang="en-IN" sz="13800" dirty="0">
                <a:solidFill>
                  <a:srgbClr val="00B0F0"/>
                </a:solidFill>
                <a:latin typeface="Algerian" panose="04020705040A02060702" pitchFamily="82" charset="0"/>
              </a:rPr>
              <a:t>thank you</a:t>
            </a:r>
          </a:p>
        </p:txBody>
      </p:sp>
    </p:spTree>
    <p:extLst>
      <p:ext uri="{BB962C8B-B14F-4D97-AF65-F5344CB8AC3E}">
        <p14:creationId xmlns:p14="http://schemas.microsoft.com/office/powerpoint/2010/main" val="34049424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722" y="762000"/>
            <a:ext cx="4480861" cy="1205345"/>
          </a:xfrm>
        </p:spPr>
        <p:txBody>
          <a:bodyPr>
            <a:normAutofit/>
          </a:bodyPr>
          <a:lstStyle/>
          <a:p>
            <a:r>
              <a:rPr lang="en-IN" sz="4400" dirty="0"/>
              <a:t>REQUIREMENTS</a:t>
            </a:r>
          </a:p>
        </p:txBody>
      </p:sp>
      <p:sp>
        <p:nvSpPr>
          <p:cNvPr id="3" name="Content Placeholder 2"/>
          <p:cNvSpPr>
            <a:spLocks noGrp="1"/>
          </p:cNvSpPr>
          <p:nvPr>
            <p:ph idx="1"/>
          </p:nvPr>
        </p:nvSpPr>
        <p:spPr>
          <a:xfrm>
            <a:off x="645319" y="1967345"/>
            <a:ext cx="11149666" cy="3955578"/>
          </a:xfrm>
        </p:spPr>
        <p:txBody>
          <a:bodyPr>
            <a:noAutofit/>
          </a:bodyPr>
          <a:lstStyle/>
          <a:p>
            <a:pPr>
              <a:lnSpc>
                <a:spcPct val="100000"/>
              </a:lnSpc>
            </a:pPr>
            <a:r>
              <a:rPr lang="en-US" sz="2800" dirty="0"/>
              <a:t>The Library Management System shall be required to maintain information about its users and books.</a:t>
            </a:r>
          </a:p>
          <a:p>
            <a:pPr>
              <a:lnSpc>
                <a:spcPct val="100000"/>
              </a:lnSpc>
            </a:pPr>
            <a:r>
              <a:rPr lang="en-US" sz="2800" dirty="0"/>
              <a:t>It shall store databases for students, staff and books.</a:t>
            </a:r>
          </a:p>
          <a:p>
            <a:pPr>
              <a:lnSpc>
                <a:spcPct val="100000"/>
              </a:lnSpc>
            </a:pPr>
            <a:r>
              <a:rPr lang="en-US" sz="2800" dirty="0"/>
              <a:t>The student database stores information about a student’s roll no/ID, name, phone no, email and book count.</a:t>
            </a:r>
          </a:p>
          <a:p>
            <a:pPr>
              <a:lnSpc>
                <a:spcPct val="100000"/>
              </a:lnSpc>
            </a:pPr>
            <a:r>
              <a:rPr lang="en-US" sz="2800" dirty="0"/>
              <a:t>The book database stores information about a book title, author, ISBN no, quantity</a:t>
            </a:r>
            <a:r>
              <a:rPr lang="en-IN" sz="2800" dirty="0"/>
              <a:t>.</a:t>
            </a:r>
          </a:p>
          <a:p>
            <a:pPr>
              <a:lnSpc>
                <a:spcPct val="100000"/>
              </a:lnSpc>
            </a:pPr>
            <a:r>
              <a:rPr lang="en-US" sz="2800" dirty="0"/>
              <a:t>The teacher database stores information about a staff id,  name, password</a:t>
            </a:r>
            <a:r>
              <a:rPr lang="en-IN" sz="2800" dirty="0"/>
              <a:t>.</a:t>
            </a:r>
          </a:p>
        </p:txBody>
      </p:sp>
    </p:spTree>
    <p:extLst>
      <p:ext uri="{BB962C8B-B14F-4D97-AF65-F5344CB8AC3E}">
        <p14:creationId xmlns:p14="http://schemas.microsoft.com/office/powerpoint/2010/main" val="2799252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210" y="1253065"/>
            <a:ext cx="9601196" cy="1303867"/>
          </a:xfrm>
        </p:spPr>
        <p:txBody>
          <a:bodyPr>
            <a:normAutofit fontScale="90000"/>
          </a:bodyPr>
          <a:lstStyle/>
          <a:p>
            <a:r>
              <a:rPr lang="en-IN" b="1" dirty="0"/>
              <a:t>DRAWBACKS OF PRESENT SYSTEM</a:t>
            </a:r>
            <a:endParaRPr lang="en-IN" dirty="0"/>
          </a:p>
        </p:txBody>
      </p:sp>
      <p:sp>
        <p:nvSpPr>
          <p:cNvPr id="3" name="Content Placeholder 2"/>
          <p:cNvSpPr>
            <a:spLocks noGrp="1"/>
          </p:cNvSpPr>
          <p:nvPr>
            <p:ph idx="1"/>
          </p:nvPr>
        </p:nvSpPr>
        <p:spPr>
          <a:xfrm>
            <a:off x="1295400" y="2556932"/>
            <a:ext cx="9732817" cy="3649904"/>
          </a:xfrm>
        </p:spPr>
        <p:txBody>
          <a:bodyPr>
            <a:normAutofit/>
          </a:bodyPr>
          <a:lstStyle/>
          <a:p>
            <a:r>
              <a:rPr lang="en-IN" dirty="0"/>
              <a:t>File lost</a:t>
            </a:r>
          </a:p>
          <a:p>
            <a:r>
              <a:rPr lang="en-IN" dirty="0"/>
              <a:t>Difficult to search record</a:t>
            </a:r>
          </a:p>
          <a:p>
            <a:r>
              <a:rPr lang="en-IN" dirty="0"/>
              <a:t>Space consuming</a:t>
            </a:r>
          </a:p>
          <a:p>
            <a:r>
              <a:rPr lang="en-IN" dirty="0"/>
              <a:t>Cost consuming</a:t>
            </a:r>
          </a:p>
          <a:p>
            <a:r>
              <a:rPr lang="en-IN" dirty="0"/>
              <a:t>Time consuming</a:t>
            </a:r>
          </a:p>
          <a:p>
            <a:r>
              <a:rPr lang="en-US" dirty="0"/>
              <a:t>Information about issue/return of the books are not </a:t>
            </a:r>
            <a:r>
              <a:rPr lang="en-IN" dirty="0"/>
              <a:t>properly maintained.</a:t>
            </a:r>
          </a:p>
          <a:p>
            <a:r>
              <a:rPr lang="en-US" dirty="0"/>
              <a:t>No central database can be created as information is </a:t>
            </a:r>
            <a:r>
              <a:rPr lang="en-IN" dirty="0"/>
              <a:t>not available in database.</a:t>
            </a:r>
          </a:p>
        </p:txBody>
      </p:sp>
    </p:spTree>
    <p:extLst>
      <p:ext uri="{BB962C8B-B14F-4D97-AF65-F5344CB8AC3E}">
        <p14:creationId xmlns:p14="http://schemas.microsoft.com/office/powerpoint/2010/main" val="1607714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637964"/>
            <a:ext cx="8911687" cy="1280890"/>
          </a:xfrm>
        </p:spPr>
        <p:txBody>
          <a:bodyPr/>
          <a:lstStyle/>
          <a:p>
            <a:r>
              <a:rPr lang="en-IN" b="1" i="1" dirty="0"/>
              <a:t>Project Profile</a:t>
            </a:r>
            <a:endParaRPr lang="en-IN" dirty="0"/>
          </a:p>
        </p:txBody>
      </p:sp>
      <p:sp>
        <p:nvSpPr>
          <p:cNvPr id="3" name="Content Placeholder 2"/>
          <p:cNvSpPr>
            <a:spLocks noGrp="1"/>
          </p:cNvSpPr>
          <p:nvPr>
            <p:ph idx="1"/>
          </p:nvPr>
        </p:nvSpPr>
        <p:spPr>
          <a:xfrm>
            <a:off x="2589212" y="1918854"/>
            <a:ext cx="9048606" cy="3976255"/>
          </a:xfrm>
        </p:spPr>
        <p:txBody>
          <a:bodyPr/>
          <a:lstStyle/>
          <a:p>
            <a:r>
              <a:rPr lang="en-US" sz="2000" dirty="0"/>
              <a:t>Improvement in control and performance.</a:t>
            </a:r>
          </a:p>
          <a:p>
            <a:r>
              <a:rPr lang="en-IN" sz="2000" dirty="0"/>
              <a:t>Save Cost and Time.</a:t>
            </a:r>
          </a:p>
          <a:p>
            <a:r>
              <a:rPr lang="en-IN" sz="2000" dirty="0"/>
              <a:t>More Accuracy.</a:t>
            </a:r>
          </a:p>
          <a:p>
            <a:r>
              <a:rPr lang="en-IN" sz="2000" dirty="0"/>
              <a:t>Speed improvement.</a:t>
            </a:r>
          </a:p>
          <a:p>
            <a:r>
              <a:rPr lang="en-IN" sz="2000" dirty="0"/>
              <a:t>Data inconsistency.</a:t>
            </a:r>
          </a:p>
          <a:p>
            <a:r>
              <a:rPr lang="en-IN" sz="2000" dirty="0"/>
              <a:t>Better error handling.</a:t>
            </a:r>
          </a:p>
          <a:p>
            <a:r>
              <a:rPr lang="en-US" sz="2000" dirty="0"/>
              <a:t>Administrator will immediately acknowledged with error message.</a:t>
            </a:r>
          </a:p>
          <a:p>
            <a:r>
              <a:rPr lang="en-US" sz="2000" dirty="0"/>
              <a:t>Book search with quantity can be performed.</a:t>
            </a:r>
          </a:p>
          <a:p>
            <a:r>
              <a:rPr lang="en-US" sz="2000" dirty="0"/>
              <a:t>The System will handle the maintenance of data .</a:t>
            </a:r>
            <a:endParaRPr lang="en-IN" sz="2000" dirty="0"/>
          </a:p>
          <a:p>
            <a:endParaRPr lang="en-IN" dirty="0"/>
          </a:p>
        </p:txBody>
      </p:sp>
    </p:spTree>
    <p:extLst>
      <p:ext uri="{BB962C8B-B14F-4D97-AF65-F5344CB8AC3E}">
        <p14:creationId xmlns:p14="http://schemas.microsoft.com/office/powerpoint/2010/main" val="429985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b="1" dirty="0"/>
              <a:t>SOFTWARE REQUIREMENTS</a:t>
            </a:r>
            <a:endParaRPr lang="en-IN" sz="4800" dirty="0"/>
          </a:p>
        </p:txBody>
      </p:sp>
      <p:sp>
        <p:nvSpPr>
          <p:cNvPr id="3" name="Content Placeholder 2"/>
          <p:cNvSpPr>
            <a:spLocks noGrp="1"/>
          </p:cNvSpPr>
          <p:nvPr>
            <p:ph idx="1"/>
          </p:nvPr>
        </p:nvSpPr>
        <p:spPr>
          <a:xfrm>
            <a:off x="561598" y="2637905"/>
            <a:ext cx="10820400" cy="3471949"/>
          </a:xfrm>
        </p:spPr>
        <p:txBody>
          <a:bodyPr>
            <a:normAutofit lnSpcReduction="10000"/>
          </a:bodyPr>
          <a:lstStyle/>
          <a:p>
            <a:pPr>
              <a:lnSpc>
                <a:spcPct val="150000"/>
              </a:lnSpc>
            </a:pPr>
            <a:r>
              <a:rPr lang="en-US" sz="2000" dirty="0"/>
              <a:t>Operating system Windows 7 is used as the operating system as it is stable and supports more features and is more user friendly.</a:t>
            </a:r>
          </a:p>
          <a:p>
            <a:pPr>
              <a:lnSpc>
                <a:spcPct val="150000"/>
              </a:lnSpc>
            </a:pPr>
            <a:r>
              <a:rPr lang="en-US" sz="2000" dirty="0"/>
              <a:t>Database “SQLite” is used as database as it easy to maintain and retrieve records by simple queries which are in English language which are easy to understand </a:t>
            </a:r>
            <a:r>
              <a:rPr lang="en-IN" sz="2000" dirty="0"/>
              <a:t>and easy to write.</a:t>
            </a:r>
          </a:p>
          <a:p>
            <a:pPr>
              <a:lnSpc>
                <a:spcPct val="150000"/>
              </a:lnSpc>
            </a:pPr>
            <a:r>
              <a:rPr lang="en-US" sz="2000" dirty="0"/>
              <a:t>Development tools and Programming language “PYTHON” is used to write the </a:t>
            </a:r>
            <a:r>
              <a:rPr lang="en-IN" sz="2000" dirty="0"/>
              <a:t>whole code and develop.</a:t>
            </a:r>
          </a:p>
        </p:txBody>
      </p:sp>
    </p:spTree>
    <p:extLst>
      <p:ext uri="{BB962C8B-B14F-4D97-AF65-F5344CB8AC3E}">
        <p14:creationId xmlns:p14="http://schemas.microsoft.com/office/powerpoint/2010/main" val="2913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a:t>HARDWARE REQUIREMENTS</a:t>
            </a:r>
          </a:p>
        </p:txBody>
      </p:sp>
      <p:sp>
        <p:nvSpPr>
          <p:cNvPr id="3" name="Content Placeholder 2"/>
          <p:cNvSpPr>
            <a:spLocks noGrp="1"/>
          </p:cNvSpPr>
          <p:nvPr>
            <p:ph idx="1"/>
          </p:nvPr>
        </p:nvSpPr>
        <p:spPr>
          <a:xfrm>
            <a:off x="827424" y="2499378"/>
            <a:ext cx="10554574" cy="3636511"/>
          </a:xfrm>
        </p:spPr>
        <p:txBody>
          <a:bodyPr>
            <a:normAutofit/>
          </a:bodyPr>
          <a:lstStyle/>
          <a:p>
            <a:pPr algn="just">
              <a:lnSpc>
                <a:spcPct val="150000"/>
              </a:lnSpc>
            </a:pPr>
            <a:r>
              <a:rPr lang="en-US" sz="2000" dirty="0"/>
              <a:t>Intel core i3 2nd generation is used as a processor because it is fast than other processors and provide reliable and stable and we can run our pc for long time. By using this processor we can keep on developing our project without </a:t>
            </a:r>
            <a:r>
              <a:rPr lang="en-IN" sz="2000" dirty="0"/>
              <a:t>any worries.</a:t>
            </a:r>
          </a:p>
          <a:p>
            <a:pPr algn="just">
              <a:lnSpc>
                <a:spcPct val="150000"/>
              </a:lnSpc>
            </a:pPr>
            <a:r>
              <a:rPr lang="en-US" sz="2000" dirty="0"/>
              <a:t>Ram 1GB is used as it will provide fast reading and writing capabilities and will in turn support in processing.</a:t>
            </a:r>
          </a:p>
          <a:p>
            <a:pPr algn="just">
              <a:lnSpc>
                <a:spcPct val="150000"/>
              </a:lnSpc>
            </a:pPr>
            <a:r>
              <a:rPr lang="en-IN" sz="2000" dirty="0"/>
              <a:t>Hard disk space minimum 3 GB for database usage for future</a:t>
            </a:r>
          </a:p>
        </p:txBody>
      </p:sp>
    </p:spTree>
    <p:extLst>
      <p:ext uri="{BB962C8B-B14F-4D97-AF65-F5344CB8AC3E}">
        <p14:creationId xmlns:p14="http://schemas.microsoft.com/office/powerpoint/2010/main" val="2881789839"/>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FLOW DIAGRAMS</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7589" y="2286000"/>
            <a:ext cx="9316775" cy="4388528"/>
          </a:xfrm>
        </p:spPr>
      </p:pic>
    </p:spTree>
    <p:extLst>
      <p:ext uri="{BB962C8B-B14F-4D97-AF65-F5344CB8AC3E}">
        <p14:creationId xmlns:p14="http://schemas.microsoft.com/office/powerpoint/2010/main" val="40104088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145" y="1960417"/>
            <a:ext cx="3851564" cy="2085109"/>
          </a:xfrm>
        </p:spPr>
        <p:txBody>
          <a:bodyPr>
            <a:normAutofit/>
          </a:bodyPr>
          <a:lstStyle/>
          <a:p>
            <a:r>
              <a:rPr lang="en-IN" b="1" dirty="0"/>
              <a:t>Use Case </a:t>
            </a:r>
            <a:br>
              <a:rPr lang="en-IN" b="1" dirty="0"/>
            </a:br>
            <a:r>
              <a:rPr lang="en-IN" b="1" dirty="0"/>
              <a:t>Diagrams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6291" y="163098"/>
            <a:ext cx="6705599" cy="6527575"/>
          </a:xfrm>
        </p:spPr>
      </p:pic>
    </p:spTree>
    <p:extLst>
      <p:ext uri="{BB962C8B-B14F-4D97-AF65-F5344CB8AC3E}">
        <p14:creationId xmlns:p14="http://schemas.microsoft.com/office/powerpoint/2010/main" val="7362675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image" Target="../media/image8.jpeg"/></Relationships>
</file>

<file path=ppt/theme/_rels/theme15.xml.rels><?xml version="1.0" encoding="UTF-8" standalone="yes"?>
<Relationships xmlns="http://schemas.openxmlformats.org/package/2006/relationships"><Relationship Id="rId1" Type="http://schemas.openxmlformats.org/officeDocument/2006/relationships/image" Target="../media/image22.jpeg"/></Relationships>
</file>

<file path=ppt/theme/_rels/them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theme/_rels/theme6.xml.rels><?xml version="1.0" encoding="UTF-8" standalone="yes"?>
<Relationships xmlns="http://schemas.openxmlformats.org/package/2006/relationships"><Relationship Id="rId1" Type="http://schemas.openxmlformats.org/officeDocument/2006/relationships/image" Target="../media/image14.jpeg"/></Relationships>
</file>

<file path=ppt/theme/_rels/theme7.xml.rels><?xml version="1.0" encoding="UTF-8" standalone="yes"?>
<Relationships xmlns="http://schemas.openxmlformats.org/package/2006/relationships"><Relationship Id="rId1" Type="http://schemas.openxmlformats.org/officeDocument/2006/relationships/image" Target="../media/image15.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10.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1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1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13.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1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15.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Galler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Quotabl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7.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9.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ppt/theme/themeOverride1.xml><?xml version="1.0" encoding="utf-8"?>
<a:themeOverride xmlns:a="http://schemas.openxmlformats.org/drawingml/2006/main">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Celestial</Template>
  <TotalTime>248</TotalTime>
  <Words>781</Words>
  <Application>Microsoft Office PowerPoint</Application>
  <PresentationFormat>Widescreen</PresentationFormat>
  <Paragraphs>98</Paragraphs>
  <Slides>27</Slides>
  <Notes>0</Notes>
  <HiddenSlides>0</HiddenSlides>
  <MMClips>0</MMClips>
  <ScaleCrop>false</ScaleCrop>
  <HeadingPairs>
    <vt:vector size="6" baseType="variant">
      <vt:variant>
        <vt:lpstr>Fonts Used</vt:lpstr>
      </vt:variant>
      <vt:variant>
        <vt:i4>18</vt:i4>
      </vt:variant>
      <vt:variant>
        <vt:lpstr>Theme</vt:lpstr>
      </vt:variant>
      <vt:variant>
        <vt:i4>15</vt:i4>
      </vt:variant>
      <vt:variant>
        <vt:lpstr>Slide Titles</vt:lpstr>
      </vt:variant>
      <vt:variant>
        <vt:i4>27</vt:i4>
      </vt:variant>
    </vt:vector>
  </HeadingPairs>
  <TitlesOfParts>
    <vt:vector size="60" baseType="lpstr">
      <vt:lpstr>Algerian</vt:lpstr>
      <vt:lpstr>Arial</vt:lpstr>
      <vt:lpstr>Calibri</vt:lpstr>
      <vt:lpstr>Calibri Light</vt:lpstr>
      <vt:lpstr>Century Gothic</vt:lpstr>
      <vt:lpstr>Century Schoolbook</vt:lpstr>
      <vt:lpstr>Consolas</vt:lpstr>
      <vt:lpstr>Corbel</vt:lpstr>
      <vt:lpstr>Garamond</vt:lpstr>
      <vt:lpstr>Gill Sans MT</vt:lpstr>
      <vt:lpstr>Impact</vt:lpstr>
      <vt:lpstr>Rockwell</vt:lpstr>
      <vt:lpstr>Rockwell Condensed</vt:lpstr>
      <vt:lpstr>Trebuchet MS</vt:lpstr>
      <vt:lpstr>Verdana</vt:lpstr>
      <vt:lpstr>Wingdings</vt:lpstr>
      <vt:lpstr>Wingdings 2</vt:lpstr>
      <vt:lpstr>Wingdings 3</vt:lpstr>
      <vt:lpstr>Celestial</vt:lpstr>
      <vt:lpstr>Gallery</vt:lpstr>
      <vt:lpstr>Berlin</vt:lpstr>
      <vt:lpstr>Organic</vt:lpstr>
      <vt:lpstr>Wisp</vt:lpstr>
      <vt:lpstr>Quotable</vt:lpstr>
      <vt:lpstr>Ion Boardroom</vt:lpstr>
      <vt:lpstr>Parallax</vt:lpstr>
      <vt:lpstr>Frame</vt:lpstr>
      <vt:lpstr>1_Organic</vt:lpstr>
      <vt:lpstr>Badge</vt:lpstr>
      <vt:lpstr>Dividend</vt:lpstr>
      <vt:lpstr>Feathered</vt:lpstr>
      <vt:lpstr>Vapor Trail</vt:lpstr>
      <vt:lpstr>Wood Type</vt:lpstr>
      <vt:lpstr>Library Management  System</vt:lpstr>
      <vt:lpstr>SCOPE OF PROJECT</vt:lpstr>
      <vt:lpstr>REQUIREMENTS</vt:lpstr>
      <vt:lpstr>DRAWBACKS OF PRESENT SYSTEM</vt:lpstr>
      <vt:lpstr>Project Profile</vt:lpstr>
      <vt:lpstr>SOFTWARE REQUIREMENTS</vt:lpstr>
      <vt:lpstr>HARDWARE REQUIREMENTS</vt:lpstr>
      <vt:lpstr>DATA FLOW DIAGRAMS</vt:lpstr>
      <vt:lpstr>Use Case  Diagrams</vt:lpstr>
      <vt:lpstr>Entity Relationship Diagram</vt:lpstr>
      <vt:lpstr>MODULES</vt:lpstr>
      <vt:lpstr>Screenshot For Welcome Window</vt:lpstr>
      <vt:lpstr>Screenshot for Login Window</vt:lpstr>
      <vt:lpstr>Screenshot for Student Search Window</vt:lpstr>
      <vt:lpstr>Screenshot for Staff Login Window</vt:lpstr>
      <vt:lpstr>Issue Book</vt:lpstr>
      <vt:lpstr>Return Book</vt:lpstr>
      <vt:lpstr>Admin login Into System</vt:lpstr>
      <vt:lpstr>Add Book Window</vt:lpstr>
      <vt:lpstr>Delete Book Window</vt:lpstr>
      <vt:lpstr>Update Quantity Window</vt:lpstr>
      <vt:lpstr>Add Student Window</vt:lpstr>
      <vt:lpstr>Add Staff Window</vt:lpstr>
      <vt:lpstr>hidden features</vt:lpstr>
      <vt:lpstr>Future Enhancements</vt:lpstr>
      <vt:lpstr>Bibliography</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HP</dc:creator>
  <cp:lastModifiedBy>ANAND VIJAY RAJSRI</cp:lastModifiedBy>
  <cp:revision>38</cp:revision>
  <dcterms:created xsi:type="dcterms:W3CDTF">2018-10-25T15:04:32Z</dcterms:created>
  <dcterms:modified xsi:type="dcterms:W3CDTF">2019-02-19T07:16:58Z</dcterms:modified>
</cp:coreProperties>
</file>